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75" r:id="rId10"/>
    <p:sldId id="276" r:id="rId11"/>
    <p:sldId id="277" r:id="rId12"/>
    <p:sldId id="269" r:id="rId13"/>
    <p:sldId id="270" r:id="rId14"/>
    <p:sldId id="271" r:id="rId15"/>
  </p:sldIdLst>
  <p:sldSz cx="14630400" cy="8229600"/>
  <p:notesSz cx="8229600" cy="14630400"/>
  <p:embeddedFontLst>
    <p:embeddedFont>
      <p:font typeface="Raleway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ata" panose="020B0604020202020204" charset="-52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0C0C0C"/>
    <a:srgbClr val="F2E782"/>
    <a:srgbClr val="CFCBBF"/>
    <a:srgbClr val="898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83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87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760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31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13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apps.org/display?v=pw1f57o8a2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hyperlink" Target="https://learningapps.org/watch?v=pxyifzuia2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095" y="19859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Нормално</a:t>
            </a:r>
            <a: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уравнение на окръжност</a:t>
            </a:r>
            <a:endParaRPr lang="en-US" sz="4450" dirty="0"/>
          </a:p>
        </p:txBody>
      </p:sp>
      <p:sp>
        <p:nvSpPr>
          <p:cNvPr id="8" name="TextBox 7"/>
          <p:cNvSpPr txBox="1"/>
          <p:nvPr/>
        </p:nvSpPr>
        <p:spPr>
          <a:xfrm>
            <a:off x="529095" y="4755724"/>
            <a:ext cx="88074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Автори на урока:</a:t>
            </a:r>
          </a:p>
          <a:p>
            <a:pPr>
              <a:lnSpc>
                <a:spcPct val="130000"/>
              </a:lnSpc>
            </a:pP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Величка Тасева – старши учител по математика</a:t>
            </a:r>
          </a:p>
          <a:p>
            <a:pPr>
              <a:lnSpc>
                <a:spcPct val="130000"/>
              </a:lnSpc>
            </a:pP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Мария Денишева-Илиева – старши учител по информатика и ИТ</a:t>
            </a:r>
          </a:p>
          <a:p>
            <a:pPr>
              <a:lnSpc>
                <a:spcPct val="130000"/>
              </a:lnSpc>
            </a:pP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Ваня Янева – старши учител по информатика и ИТ</a:t>
            </a:r>
          </a:p>
          <a:p>
            <a:pPr>
              <a:lnSpc>
                <a:spcPct val="13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Контекст на урока:</a:t>
            </a:r>
          </a:p>
          <a:p>
            <a:pPr>
              <a:lnSpc>
                <a:spcPct val="130000"/>
              </a:lnSpc>
            </a:pP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Урокът се провежда в 11г клас, профил математика.</a:t>
            </a:r>
            <a:endParaRPr lang="en-US" sz="2000" dirty="0">
              <a:solidFill>
                <a:srgbClr val="CFCBBF"/>
              </a:solidFill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150" y="495895"/>
            <a:ext cx="4508540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Задача 3: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50" y="1329928"/>
            <a:ext cx="901660" cy="20759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3321" y="1510189"/>
            <a:ext cx="298704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Формулиране на задачата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50" y="3405902"/>
            <a:ext cx="901660" cy="14426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21180" y="4045738"/>
            <a:ext cx="289310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Математическо решение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50" y="4848582"/>
            <a:ext cx="901660" cy="14426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03321" y="5429071"/>
            <a:ext cx="2910959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Програмно решение в C#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50" y="6291263"/>
            <a:ext cx="901660" cy="14426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21180" y="6871752"/>
            <a:ext cx="355639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Графично решение в GeoGebra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2343" y="1860716"/>
            <a:ext cx="6773779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Дадени са точките A(1,3), B(3,−1), C(5,0).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Да се намери уравнението на окръжността, определена от точките A, B и C.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Начертайте окръжността в координатната система.</a:t>
            </a:r>
            <a:endParaRPr lang="ru-RU" dirty="0">
              <a:solidFill>
                <a:srgbClr val="CFCBBF"/>
              </a:solidFill>
              <a:latin typeface="Pr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884" y="471249"/>
            <a:ext cx="4278392" cy="534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Задача 4: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84" y="1262658"/>
            <a:ext cx="855583" cy="23887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11166" y="1433751"/>
            <a:ext cx="283404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Формулиране на задачата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84" y="3651409"/>
            <a:ext cx="855583" cy="13689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11166" y="4202192"/>
            <a:ext cx="2744867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Математическо решение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84" y="5020389"/>
            <a:ext cx="855583" cy="13689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47301" y="5571172"/>
            <a:ext cx="276177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Програмно решение в C#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84" y="6389370"/>
            <a:ext cx="855583" cy="136898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11166" y="6940152"/>
            <a:ext cx="337423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Графично решение в GeoGebra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11166" y="1677102"/>
            <a:ext cx="706253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Дадени са уравнения на окръжност и права. Да се намерят общите им точки или да се докаже, че няма такива.</a:t>
            </a:r>
          </a:p>
          <a:p>
            <a:pPr>
              <a:lnSpc>
                <a:spcPct val="130000"/>
              </a:lnSpc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(x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−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2)</a:t>
            </a:r>
            <a:r>
              <a:rPr lang="ru-RU" baseline="30000" dirty="0" smtClean="0">
                <a:solidFill>
                  <a:srgbClr val="CFCBBF"/>
                </a:solidFill>
                <a:latin typeface="Prata" panose="020B0604020202020204" charset="0"/>
              </a:rPr>
              <a:t>2</a:t>
            </a:r>
            <a:r>
              <a:rPr lang="en-US" baseline="30000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(2y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2)</a:t>
            </a:r>
            <a:r>
              <a:rPr lang="ru-RU" baseline="30000" dirty="0" smtClean="0">
                <a:solidFill>
                  <a:srgbClr val="CFCBBF"/>
                </a:solidFill>
                <a:latin typeface="Prata" panose="020B0604020202020204" charset="0"/>
              </a:rPr>
              <a:t>2</a:t>
            </a:r>
            <a:r>
              <a:rPr lang="en-US" baseline="30000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=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1  и x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−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y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1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=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0  - 1 екип</a:t>
            </a:r>
          </a:p>
          <a:p>
            <a:pPr>
              <a:lnSpc>
                <a:spcPct val="130000"/>
              </a:lnSpc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(x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−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1)</a:t>
            </a:r>
            <a:r>
              <a:rPr lang="ru-RU" baseline="30000" dirty="0" smtClean="0">
                <a:solidFill>
                  <a:srgbClr val="CFCBBF"/>
                </a:solidFill>
                <a:latin typeface="Prata" panose="020B0604020202020204" charset="0"/>
              </a:rPr>
              <a:t>2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+(y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1)</a:t>
            </a:r>
            <a:r>
              <a:rPr lang="ru-RU" baseline="30000" dirty="0" smtClean="0">
                <a:solidFill>
                  <a:srgbClr val="CFCBBF"/>
                </a:solidFill>
                <a:latin typeface="Prata" panose="020B0604020202020204" charset="0"/>
              </a:rPr>
              <a:t>2</a:t>
            </a:r>
            <a:r>
              <a:rPr lang="en-US" baseline="30000" dirty="0" smtClean="0">
                <a:solidFill>
                  <a:srgbClr val="CFCBBF"/>
                </a:solidFill>
                <a:latin typeface="Prata" panose="020B0604020202020204" charset="0"/>
              </a:rPr>
              <a:t> 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=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10  и 3x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y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8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=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0 - 2 екип</a:t>
            </a:r>
          </a:p>
          <a:p>
            <a:pPr>
              <a:lnSpc>
                <a:spcPct val="130000"/>
              </a:lnSpc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(x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3)</a:t>
            </a:r>
            <a:r>
              <a:rPr lang="ru-RU" baseline="30000" dirty="0" smtClean="0">
                <a:solidFill>
                  <a:srgbClr val="CFCBBF"/>
                </a:solidFill>
                <a:latin typeface="Prata" panose="020B0604020202020204" charset="0"/>
              </a:rPr>
              <a:t>2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+(y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−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2)</a:t>
            </a:r>
            <a:r>
              <a:rPr lang="ru-RU" baseline="30000" dirty="0" smtClean="0">
                <a:solidFill>
                  <a:srgbClr val="CFCBBF"/>
                </a:solidFill>
                <a:latin typeface="Prata" panose="020B0604020202020204" charset="0"/>
              </a:rPr>
              <a:t>2</a:t>
            </a:r>
            <a:r>
              <a:rPr lang="en-US" baseline="30000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=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13  и x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y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−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4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=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0  - 3 екип</a:t>
            </a:r>
            <a:endParaRPr lang="ru-RU" dirty="0">
              <a:solidFill>
                <a:srgbClr val="CFCBBF"/>
              </a:solidFill>
              <a:latin typeface="Pr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4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Викторина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Цел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1801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Викторината цели да демонстрира и провери усвоените знания по информатика, необходими за изчертаването на геометрични фигури в Windows Form Application.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Формат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93180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Викторината е достъпна през </a:t>
            </a:r>
            <a:r>
              <a:rPr lang="en-US" sz="17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LearningApps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и включва серия от интерактивни въпроси.</a:t>
            </a:r>
            <a:endParaRPr lang="en-US" sz="1750" dirty="0"/>
          </a:p>
        </p:txBody>
      </p:sp>
      <p:pic>
        <p:nvPicPr>
          <p:cNvPr id="7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928" y="5275659"/>
            <a:ext cx="2905601" cy="62376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72067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Резултати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3931801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Участниците ще получат обратна връзка за техните отговори и ще могат да оценят нивото на разбиране на темата.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005"/>
            <a:ext cx="558272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Домашна работа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7926" y="1897975"/>
            <a:ext cx="502444" cy="5024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61284" y="1981676"/>
            <a:ext cx="11561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3612" y="1897975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Задачи за практика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93612" y="2380774"/>
            <a:ext cx="2953226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Решете задачи 4, 7 и 8 от страница 34 в учебника за допълнителна практика с уравнения на окръжности.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081" y="1897975"/>
            <a:ext cx="502444" cy="5024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18671" y="1981676"/>
            <a:ext cx="205264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5767" y="1897975"/>
            <a:ext cx="2953226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Работа с библиотеки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95767" y="2729627"/>
            <a:ext cx="2953226" cy="2858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Изследвайте библиотеките в Visual Studio и проучете дали е възможно да се изчертае координатна система с тяхна помощ. Разберете основните принципи за работа с библиотеки.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7926" y="6062543"/>
            <a:ext cx="502444" cy="5024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15326" y="6146244"/>
            <a:ext cx="207645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3612" y="6062543"/>
            <a:ext cx="301359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Задача за изследване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93612" y="6545342"/>
            <a:ext cx="6855262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Намерете примери за популярни математически библиотеки, които могат да се използват за визуализация и анализ на данни, свързани с уравнения на окръжности.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7496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Обобщение и 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Преминахме през различни аспекти на нормалното уравнение на окръжност - от теорията до практическото приложение. Обобщихме ключовите концепции и разгледахме разнообразни задачи, за да затвърдим разбирането.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247" y="326926"/>
            <a:ext cx="13255022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450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Въведение</a:t>
            </a:r>
            <a: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</a:t>
            </a:r>
            <a:endParaRPr lang="en-US" sz="4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845" y="1257117"/>
            <a:ext cx="6293882" cy="6599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9705" y="1158358"/>
            <a:ext cx="6497053" cy="678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ru-RU" sz="2400" b="1" dirty="0" smtClean="0">
                <a:solidFill>
                  <a:srgbClr val="F2E782"/>
                </a:solidFill>
                <a:latin typeface="Prata" panose="020B0604020202020204" charset="0"/>
              </a:rPr>
              <a:t>Цели на урока:</a:t>
            </a:r>
          </a:p>
          <a:p>
            <a:pPr algn="just">
              <a:lnSpc>
                <a:spcPct val="130000"/>
              </a:lnSpc>
            </a:pP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В този урок ще изучим: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Как да прилагаме знанията по математика за решаване на задачи, свързани с окръжности.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Използването на </a:t>
            </a:r>
            <a:r>
              <a:rPr lang="ru-RU" sz="2400" b="1" dirty="0" smtClean="0">
                <a:solidFill>
                  <a:srgbClr val="CFCBBF"/>
                </a:solidFill>
                <a:latin typeface="Prata" panose="020B0604020202020204" charset="0"/>
              </a:rPr>
              <a:t>C#</a:t>
            </a: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 за изчисления и визуализация на задачите.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Приложението на </a:t>
            </a:r>
            <a:r>
              <a:rPr lang="ru-RU" sz="2400" b="1" dirty="0" smtClean="0">
                <a:solidFill>
                  <a:srgbClr val="CFCBBF"/>
                </a:solidFill>
                <a:latin typeface="Prata" panose="020B0604020202020204" charset="0"/>
              </a:rPr>
              <a:t>GeoGebra</a:t>
            </a: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 за графично представяне на решенията.</a:t>
            </a:r>
          </a:p>
          <a:p>
            <a:pPr algn="just">
              <a:lnSpc>
                <a:spcPct val="130000"/>
              </a:lnSpc>
            </a:pPr>
            <a:r>
              <a:rPr lang="ru-RU" sz="2400" b="1" dirty="0" smtClean="0">
                <a:solidFill>
                  <a:srgbClr val="F2E782"/>
                </a:solidFill>
                <a:latin typeface="Prata" panose="020B0604020202020204" charset="0"/>
              </a:rPr>
              <a:t>Методология: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Учениците ще използват платформата </a:t>
            </a:r>
            <a:r>
              <a:rPr lang="ru-RU" sz="2400" b="1" dirty="0" smtClean="0">
                <a:solidFill>
                  <a:srgbClr val="CFCBBF"/>
                </a:solidFill>
                <a:latin typeface="Prata" panose="020B0604020202020204" charset="0"/>
              </a:rPr>
              <a:t>Zoom</a:t>
            </a: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, за да демонстрират своите решения, реализирани в </a:t>
            </a:r>
            <a:r>
              <a:rPr lang="ru-RU" sz="2400" b="1" dirty="0" smtClean="0">
                <a:solidFill>
                  <a:srgbClr val="CFCBBF"/>
                </a:solidFill>
                <a:latin typeface="Prata" panose="020B0604020202020204" charset="0"/>
              </a:rPr>
              <a:t>Visual Studio</a:t>
            </a: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 и </a:t>
            </a:r>
            <a:r>
              <a:rPr lang="ru-RU" sz="2400" b="1" dirty="0" smtClean="0">
                <a:solidFill>
                  <a:srgbClr val="CFCBBF"/>
                </a:solidFill>
                <a:latin typeface="Prata" panose="020B0604020202020204" charset="0"/>
              </a:rPr>
              <a:t>GeoGebra</a:t>
            </a:r>
            <a:r>
              <a:rPr lang="ru-RU" sz="2400" dirty="0" smtClean="0">
                <a:solidFill>
                  <a:srgbClr val="CFCBBF"/>
                </a:solidFill>
                <a:latin typeface="Prata" panose="020B0604020202020204" charset="0"/>
              </a:rPr>
              <a:t>.</a:t>
            </a:r>
            <a:endParaRPr lang="ru-RU" sz="2400" dirty="0">
              <a:solidFill>
                <a:srgbClr val="CFCBBF"/>
              </a:solidFill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Преговор на уравнения на права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4974"/>
            <a:ext cx="3664863" cy="3060025"/>
          </a:xfrm>
          <a:prstGeom prst="roundRect">
            <a:avLst>
              <a:gd name="adj" fmla="val 1319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81789"/>
            <a:ext cx="3211235" cy="1425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30000"/>
              </a:lnSpc>
              <a:buNone/>
            </a:pPr>
            <a:r>
              <a:rPr lang="en-US" sz="22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Какви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 err="1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уравнения</a:t>
            </a:r>
            <a:r>
              <a:rPr lang="en-US" sz="2200" dirty="0" smtClean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на права познаваме?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0171867" y="2654974"/>
            <a:ext cx="3664863" cy="3060025"/>
          </a:xfrm>
          <a:prstGeom prst="roundRect">
            <a:avLst>
              <a:gd name="adj" fmla="val 1319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398681" y="2881789"/>
            <a:ext cx="3211235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300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Какви са условията за пресичане, успоредност и съвпадение на прави, зададени с общите си уравнения?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5966724"/>
            <a:ext cx="3664863" cy="1870948"/>
          </a:xfrm>
          <a:prstGeom prst="roundRect">
            <a:avLst>
              <a:gd name="adj" fmla="val 1819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6507004" y="6193538"/>
            <a:ext cx="3211235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Какви са ъгловите коефициенти на успоредни и съвпадащи прави?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0171867" y="5966724"/>
            <a:ext cx="3664863" cy="1870948"/>
          </a:xfrm>
          <a:prstGeom prst="roundRect">
            <a:avLst>
              <a:gd name="adj" fmla="val 1819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398681" y="6193538"/>
            <a:ext cx="321123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300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се определят координатите на вектор?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02" y="2370007"/>
            <a:ext cx="6298235" cy="44278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764960"/>
            <a:ext cx="13183468" cy="93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Въведение в коничните сечения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42340" y="2570316"/>
            <a:ext cx="6543183" cy="4736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2400" b="1" dirty="0" err="1" smtClean="0">
                <a:solidFill>
                  <a:srgbClr val="F2E782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Конични</a:t>
            </a:r>
            <a:r>
              <a:rPr lang="en-US" sz="2400" b="1" dirty="0" smtClean="0">
                <a:solidFill>
                  <a:srgbClr val="F2E782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b="1" dirty="0">
                <a:solidFill>
                  <a:srgbClr val="F2E782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сечения</a:t>
            </a:r>
            <a:r>
              <a:rPr lang="en-US" sz="2400" dirty="0">
                <a:solidFill>
                  <a:srgbClr val="F2E782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– окръжност, елипса, хипербола и парабола – са криви, образувани от пресичането на равнина с конус. Окръжността е специален случай на конично сечение, дефиниран като геометрично място от точки в равнина, </a:t>
            </a:r>
            <a:r>
              <a:rPr lang="bg-BG" sz="24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равноотдалечени</a:t>
            </a:r>
            <a:r>
              <a:rPr lang="en-US" sz="24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от фиксирана точка, наречена център. Радиусът определя това разстояние.</a:t>
            </a:r>
            <a:endParaRPr lang="en-US" sz="2400" dirty="0"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884853"/>
            <a:ext cx="13283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Окръжност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53640"/>
            <a:ext cx="6244709" cy="43712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1777" y="3128030"/>
            <a:ext cx="6244709" cy="302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2400" b="1" dirty="0" err="1">
                <a:solidFill>
                  <a:srgbClr val="F2E782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Окръжност</a:t>
            </a:r>
            <a:r>
              <a:rPr lang="en-US" sz="24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bg-BG" sz="24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-</a:t>
            </a:r>
            <a:r>
              <a:rPr lang="en-US" sz="24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геометрично място от точките в равнина, </a:t>
            </a:r>
            <a:r>
              <a:rPr lang="bg-BG" sz="24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които се намират на равни разстояния </a:t>
            </a:r>
            <a:r>
              <a:rPr lang="en-US" sz="2400" dirty="0" err="1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от</a:t>
            </a:r>
            <a:r>
              <a:rPr lang="en-US" sz="2400" dirty="0" smtClean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400" dirty="0">
                <a:solidFill>
                  <a:srgbClr val="CFCBBF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дадена точка, наречена център. Разстоянието от всяка точка на окръжността до центъра се нарича радиус.</a:t>
            </a:r>
            <a:endParaRPr lang="en-US" sz="2400" dirty="0"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863" y="799834"/>
            <a:ext cx="13134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Нормалното уравнение на окръжност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09863" y="2382253"/>
            <a:ext cx="6435329" cy="3272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Нормалното уравнение на окръжност дава връзката между центъра </a:t>
            </a:r>
            <a:r>
              <a:rPr lang="en-US" sz="2400" b="1" dirty="0" smtClean="0">
                <a:solidFill>
                  <a:srgbClr val="F2E78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</a:t>
            </a:r>
            <a:r>
              <a:rPr lang="ru-RU" sz="2400" b="1" dirty="0" smtClean="0">
                <a:solidFill>
                  <a:srgbClr val="F2E78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(𝑎,𝑏) </a:t>
            </a:r>
            <a:r>
              <a:rPr lang="ru-RU" sz="2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 радиуса </a:t>
            </a:r>
            <a:r>
              <a:rPr lang="ru-RU" sz="2400" b="1" dirty="0" smtClean="0">
                <a:solidFill>
                  <a:srgbClr val="F2E78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𝑅</a:t>
            </a:r>
            <a:r>
              <a:rPr lang="ru-RU" sz="2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на окръжността. Това уравнение е от вида:</a:t>
            </a:r>
          </a:p>
          <a:p>
            <a:pPr algn="just">
              <a:lnSpc>
                <a:spcPct val="150000"/>
              </a:lnSpc>
            </a:pPr>
            <a:endParaRPr lang="ru-RU" sz="24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algn="just">
              <a:lnSpc>
                <a:spcPct val="150000"/>
              </a:lnSpc>
            </a:pPr>
            <a:endParaRPr lang="ru-RU" sz="24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където:</a:t>
            </a:r>
            <a:endParaRPr lang="bg-BG" sz="2400" dirty="0">
              <a:latin typeface="Raleway" panose="020B0503030101060003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53640"/>
            <a:ext cx="6244709" cy="45099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9863" y="5763269"/>
            <a:ext cx="6677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F2E782"/>
                </a:solidFill>
                <a:latin typeface="Raleway" panose="020B0503030101060003" pitchFamily="34" charset="0"/>
              </a:rPr>
              <a:t>(𝑎,𝑏) </a:t>
            </a:r>
            <a:r>
              <a:rPr lang="ru-RU" sz="2400" dirty="0" smtClean="0">
                <a:solidFill>
                  <a:srgbClr val="CFCBBF"/>
                </a:solidFill>
                <a:latin typeface="Raleway" panose="020B0503030101060003" pitchFamily="34" charset="0"/>
              </a:rPr>
              <a:t>са координатите на центъра.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F2E782"/>
                </a:solidFill>
                <a:latin typeface="Raleway" panose="020B0503030101060003" pitchFamily="34" charset="0"/>
              </a:rPr>
              <a:t>𝑅 </a:t>
            </a:r>
            <a:r>
              <a:rPr lang="ru-RU" sz="2400" dirty="0" smtClean="0">
                <a:solidFill>
                  <a:srgbClr val="CFCBBF"/>
                </a:solidFill>
                <a:latin typeface="Raleway" panose="020B0503030101060003" pitchFamily="34" charset="0"/>
              </a:rPr>
              <a:t>е радиусът на окръжността.</a:t>
            </a:r>
            <a:endParaRPr lang="en-US" sz="2400" dirty="0">
              <a:solidFill>
                <a:srgbClr val="CFCBBF"/>
              </a:solidFill>
              <a:latin typeface="Raleway" panose="020B05030301010600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68" y="4272307"/>
            <a:ext cx="4920916" cy="733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/>
          <p:cNvSpPr/>
          <p:nvPr/>
        </p:nvSpPr>
        <p:spPr>
          <a:xfrm>
            <a:off x="7832558" y="3573379"/>
            <a:ext cx="1479884" cy="517358"/>
          </a:xfrm>
          <a:prstGeom prst="rect">
            <a:avLst/>
          </a:prstGeom>
          <a:solidFill>
            <a:srgbClr val="0C0C0C"/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944" y="578775"/>
            <a:ext cx="6374011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anose="020B0604020202020204" charset="0"/>
                <a:ea typeface="Prata" pitchFamily="34" charset="-122"/>
                <a:cs typeface="Prata" pitchFamily="34" charset="-120"/>
              </a:rPr>
              <a:t>Задачи за екипите</a:t>
            </a:r>
            <a:endParaRPr lang="en-US" sz="4450" dirty="0">
              <a:latin typeface="Prata" panose="020B06040202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4" y="1870353"/>
            <a:ext cx="6374011" cy="44617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7944" y="7000625"/>
            <a:ext cx="637401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anose="020B0604020202020204" charset="0"/>
                <a:ea typeface="Raleway" pitchFamily="34" charset="-122"/>
                <a:cs typeface="Raleway" pitchFamily="34" charset="-120"/>
              </a:rPr>
              <a:t>Работата е разделена между 3 екипа.</a:t>
            </a:r>
            <a:endParaRPr lang="en-US" sz="2400" dirty="0">
              <a:solidFill>
                <a:srgbClr val="F2E782"/>
              </a:solidFill>
              <a:latin typeface="Prata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5832" y="312322"/>
            <a:ext cx="6737684" cy="7902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Общо задачи: </a:t>
            </a:r>
            <a:r>
              <a:rPr lang="ru-RU" sz="2000" b="1" dirty="0" smtClean="0">
                <a:solidFill>
                  <a:srgbClr val="CFCBBF"/>
                </a:solidFill>
                <a:latin typeface="Prata" panose="020B0604020202020204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Работата е разделена между 3 екипа.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Роли във всеки екип: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Математик:</a:t>
            </a:r>
            <a:r>
              <a:rPr lang="ru-RU" sz="2000" dirty="0" smtClean="0">
                <a:solidFill>
                  <a:srgbClr val="F2E782"/>
                </a:solidFill>
                <a:latin typeface="Prata" panose="020B0604020202020204" charset="0"/>
              </a:rPr>
              <a:t> </a:t>
            </a: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Решава задачата по математически начин.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Програмист:</a:t>
            </a:r>
            <a:r>
              <a:rPr lang="ru-RU" sz="2000" dirty="0" smtClean="0">
                <a:solidFill>
                  <a:srgbClr val="F2E782"/>
                </a:solidFill>
                <a:latin typeface="Prata" panose="020B0604020202020204" charset="0"/>
              </a:rPr>
              <a:t> </a:t>
            </a: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Реализира задачата в Visual Studio с C#.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График:</a:t>
            </a:r>
            <a:r>
              <a:rPr lang="ru-RU" sz="2000" dirty="0" smtClean="0">
                <a:solidFill>
                  <a:srgbClr val="F2E782"/>
                </a:solidFill>
                <a:latin typeface="Prata" panose="020B0604020202020204" charset="0"/>
              </a:rPr>
              <a:t> </a:t>
            </a: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Решава задачата с помощта на GeoGebra.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Разпределение: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Всички екипи решават 4 задачи, като участниците спазват ролите на екипа: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Математиците:</a:t>
            </a: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 Решават задачите по математически начин.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Програмистите:</a:t>
            </a:r>
            <a:r>
              <a:rPr lang="ru-RU" sz="2000" dirty="0" smtClean="0">
                <a:solidFill>
                  <a:srgbClr val="F2E782"/>
                </a:solidFill>
                <a:latin typeface="Prata" panose="020B0604020202020204" charset="0"/>
              </a:rPr>
              <a:t> </a:t>
            </a: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Реализират задачите в Visual Studio с C#.</a:t>
            </a: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2E782"/>
                </a:solidFill>
                <a:latin typeface="Prata" panose="020B0604020202020204" charset="0"/>
              </a:rPr>
              <a:t>Графиците:</a:t>
            </a:r>
            <a:r>
              <a:rPr lang="ru-RU" sz="2000" dirty="0" smtClean="0">
                <a:solidFill>
                  <a:srgbClr val="F2E782"/>
                </a:solidFill>
                <a:latin typeface="Prata" panose="020B0604020202020204" charset="0"/>
              </a:rPr>
              <a:t> </a:t>
            </a:r>
            <a:r>
              <a:rPr lang="ru-RU" sz="2000" dirty="0" smtClean="0">
                <a:solidFill>
                  <a:srgbClr val="CFCBBF"/>
                </a:solidFill>
                <a:latin typeface="Prata" panose="020B0604020202020204" charset="0"/>
              </a:rPr>
              <a:t>Решават задачите с помощта на GeoGebra.</a:t>
            </a:r>
            <a:endParaRPr lang="ru-RU" sz="2000" dirty="0">
              <a:solidFill>
                <a:srgbClr val="CFCBBF"/>
              </a:solidFill>
              <a:latin typeface="Prat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39" y="486966"/>
            <a:ext cx="4481550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Задача 1: 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9" y="1305997"/>
            <a:ext cx="885468" cy="21889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0935" y="1483043"/>
            <a:ext cx="584505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Формулиране на задачата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9" y="3494961"/>
            <a:ext cx="885468" cy="14168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88253" y="4028411"/>
            <a:ext cx="566119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Математическо решение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39" y="4911804"/>
            <a:ext cx="885468" cy="14168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88253" y="5471636"/>
            <a:ext cx="569583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Програмно решение в C#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770936" y="5471636"/>
            <a:ext cx="675322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39" y="6328648"/>
            <a:ext cx="885468" cy="14168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8253" y="6846861"/>
            <a:ext cx="695911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Графично решение в GeoGebra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0936" y="1797674"/>
            <a:ext cx="7373064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 smtClean="0">
                <a:solidFill>
                  <a:schemeClr val="bg1"/>
                </a:solidFill>
                <a:latin typeface="Prata" panose="020B0604020202020204" charset="0"/>
              </a:rPr>
              <a:t>Съставете уравнение на окръжност с център C и радиус R: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Prata" panose="020B0604020202020204" charset="0"/>
              </a:rPr>
              <a:t>C(2,−5) и R=4 – </a:t>
            </a:r>
            <a:r>
              <a:rPr lang="ru-RU" b="1" dirty="0" smtClean="0">
                <a:solidFill>
                  <a:schemeClr val="bg1"/>
                </a:solidFill>
                <a:latin typeface="Prata" panose="020B0604020202020204" charset="0"/>
              </a:rPr>
              <a:t>1 екип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Prata" panose="020B0604020202020204" charset="0"/>
              </a:rPr>
              <a:t>C(</a:t>
            </a:r>
            <a:r>
              <a:rPr lang="en-US" dirty="0" smtClean="0">
                <a:solidFill>
                  <a:schemeClr val="bg1"/>
                </a:solidFill>
                <a:latin typeface="Prata" panose="020B0604020202020204" charset="0"/>
              </a:rPr>
              <a:t>-3</a:t>
            </a:r>
            <a:r>
              <a:rPr lang="ru-RU" dirty="0" smtClean="0">
                <a:solidFill>
                  <a:schemeClr val="bg1"/>
                </a:solidFill>
                <a:latin typeface="Prata" panose="020B0604020202020204" charset="0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Prata" panose="020B0604020202020204" charset="0"/>
              </a:rPr>
              <a:t>4</a:t>
            </a:r>
            <a:r>
              <a:rPr lang="ru-RU" dirty="0" smtClean="0">
                <a:solidFill>
                  <a:schemeClr val="bg1"/>
                </a:solidFill>
                <a:latin typeface="Prata" panose="020B0604020202020204" charset="0"/>
              </a:rPr>
              <a:t>) и минаваща през т. O(0,0) – </a:t>
            </a:r>
            <a:r>
              <a:rPr lang="ru-RU" b="1" dirty="0" smtClean="0">
                <a:solidFill>
                  <a:schemeClr val="bg1"/>
                </a:solidFill>
                <a:latin typeface="Prata" panose="020B0604020202020204" charset="0"/>
              </a:rPr>
              <a:t>2 екип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Prata" panose="020B0604020202020204" charset="0"/>
              </a:rPr>
              <a:t>C(</a:t>
            </a:r>
            <a:r>
              <a:rPr lang="en-US" dirty="0" smtClean="0">
                <a:solidFill>
                  <a:schemeClr val="bg1"/>
                </a:solidFill>
                <a:latin typeface="Prata" panose="020B0604020202020204" charset="0"/>
              </a:rPr>
              <a:t>0</a:t>
            </a:r>
            <a:r>
              <a:rPr lang="ru-RU" dirty="0" smtClean="0">
                <a:solidFill>
                  <a:schemeClr val="bg1"/>
                </a:solidFill>
                <a:latin typeface="Prata" panose="020B0604020202020204" charset="0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Prata" panose="020B0604020202020204" charset="0"/>
              </a:rPr>
              <a:t> 4</a:t>
            </a:r>
            <a:r>
              <a:rPr lang="ru-RU" dirty="0" smtClean="0">
                <a:solidFill>
                  <a:schemeClr val="bg1"/>
                </a:solidFill>
                <a:latin typeface="Prata" panose="020B0604020202020204" charset="0"/>
              </a:rPr>
              <a:t>) и минаваща през през т.А(5,-8) </a:t>
            </a:r>
            <a:r>
              <a:rPr lang="ru-RU" b="1" dirty="0" smtClean="0">
                <a:solidFill>
                  <a:schemeClr val="bg1"/>
                </a:solidFill>
                <a:latin typeface="Prata" panose="020B0604020202020204" charset="0"/>
              </a:rPr>
              <a:t>– 3 екип</a:t>
            </a:r>
          </a:p>
        </p:txBody>
      </p:sp>
    </p:spTree>
    <p:extLst>
      <p:ext uri="{BB962C8B-B14F-4D97-AF65-F5344CB8AC3E}">
        <p14:creationId xmlns:p14="http://schemas.microsoft.com/office/powerpoint/2010/main" val="2255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195" y="614839"/>
            <a:ext cx="4322802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Задача 2: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95" y="1414463"/>
            <a:ext cx="864513" cy="28149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9026" y="1587341"/>
            <a:ext cx="286404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Формулиране на задачата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95" y="4229391"/>
            <a:ext cx="864513" cy="1061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29026" y="4596698"/>
            <a:ext cx="277391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Математическо решение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94" y="5319137"/>
            <a:ext cx="864513" cy="9627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5578" y="5665489"/>
            <a:ext cx="2790944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Програмно решение в C#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95" y="6380884"/>
            <a:ext cx="864513" cy="94035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65578" y="6683033"/>
            <a:ext cx="3409831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2E782"/>
                </a:solidFill>
                <a:effectLst/>
                <a:uLnTx/>
                <a:uFillTx/>
                <a:latin typeface="Prata" pitchFamily="34" charset="0"/>
                <a:ea typeface="Prata" pitchFamily="34" charset="-122"/>
                <a:cs typeface="Prata" pitchFamily="34" charset="-120"/>
              </a:rPr>
              <a:t>Графично решение в GeoGebra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2E782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9026" y="1929918"/>
            <a:ext cx="72345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Дадена е окръжност K:</a:t>
            </a:r>
            <a:r>
              <a:rPr lang="en-US" dirty="0" smtClean="0">
                <a:solidFill>
                  <a:srgbClr val="CFCBBF"/>
                </a:solidFill>
                <a:latin typeface="Prata" panose="020B0604020202020204" charset="0"/>
              </a:rPr>
              <a:t>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x</a:t>
            </a:r>
            <a:r>
              <a:rPr lang="ru-RU" baseline="30000" dirty="0" smtClean="0">
                <a:solidFill>
                  <a:srgbClr val="CFCBBF"/>
                </a:solidFill>
                <a:latin typeface="Prata" panose="020B0604020202020204" charset="0"/>
              </a:rPr>
              <a:t>2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+ y</a:t>
            </a:r>
            <a:r>
              <a:rPr lang="ru-RU" baseline="30000" dirty="0" smtClean="0">
                <a:solidFill>
                  <a:srgbClr val="CFCBBF"/>
                </a:solidFill>
                <a:latin typeface="Prata" panose="020B0604020202020204" charset="0"/>
              </a:rPr>
              <a:t>2 </a:t>
            </a: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− 2x + 6y − 6 = 0 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Да се намерят координатите на центъра и дължината на радиуса на K.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Да се напише нормалното ѝ уравнение.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CFCBBF"/>
                </a:solidFill>
                <a:latin typeface="Prata" panose="020B0604020202020204" charset="0"/>
              </a:rPr>
              <a:t>Да се начертае окръжността в координатната равнина.</a:t>
            </a:r>
            <a:endParaRPr lang="ru-RU" dirty="0">
              <a:solidFill>
                <a:srgbClr val="CFCBBF"/>
              </a:solidFill>
              <a:latin typeface="Pr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1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872</Words>
  <Application>Microsoft Office PowerPoint</Application>
  <PresentationFormat>Custom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Raleway</vt:lpstr>
      <vt:lpstr>Calibri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26</cp:revision>
  <dcterms:created xsi:type="dcterms:W3CDTF">2024-11-25T15:21:02Z</dcterms:created>
  <dcterms:modified xsi:type="dcterms:W3CDTF">2024-12-11T05:26:35Z</dcterms:modified>
</cp:coreProperties>
</file>